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7164" y="495456"/>
            <a:ext cx="2677620" cy="6757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5401436" y="10086161"/>
            <a:ext cx="114935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911085" y="9999732"/>
            <a:ext cx="152400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alumni.she.society@u.nus.edu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80230" y="432308"/>
            <a:ext cx="2780030" cy="9537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NUS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Alumni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Safety,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Health and</a:t>
            </a:r>
            <a:r>
              <a:rPr dirty="0" sz="1000" spc="-10" b="1">
                <a:latin typeface="Calibri"/>
                <a:cs typeface="Calibri"/>
              </a:rPr>
              <a:t> Environment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Society</a:t>
            </a:r>
            <a:endParaRPr sz="1000">
              <a:latin typeface="Calibri"/>
              <a:cs typeface="Calibri"/>
            </a:endParaRPr>
          </a:p>
          <a:p>
            <a:pPr algn="r" marL="1099185" marR="5080" indent="345440">
              <a:lnSpc>
                <a:spcPts val="1220"/>
              </a:lnSpc>
              <a:spcBef>
                <a:spcPts val="35"/>
              </a:spcBef>
            </a:pPr>
            <a:r>
              <a:rPr dirty="0" sz="1000">
                <a:latin typeface="Calibri"/>
                <a:cs typeface="Calibri"/>
              </a:rPr>
              <a:t>c/o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NUS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Alumni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Relations </a:t>
            </a:r>
            <a:r>
              <a:rPr dirty="0" sz="1000">
                <a:latin typeface="Calibri"/>
                <a:cs typeface="Calibri"/>
              </a:rPr>
              <a:t>National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University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Singapore </a:t>
            </a:r>
            <a:r>
              <a:rPr dirty="0" sz="1000">
                <a:latin typeface="Calibri"/>
                <a:cs typeface="Calibri"/>
              </a:rPr>
              <a:t>Shaw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Foundation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Alumni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House </a:t>
            </a:r>
            <a:r>
              <a:rPr dirty="0" sz="1000">
                <a:latin typeface="Calibri"/>
                <a:cs typeface="Calibri"/>
              </a:rPr>
              <a:t>11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Kent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Ridge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Drive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#05-</a:t>
            </a:r>
            <a:r>
              <a:rPr dirty="0" sz="1000" spc="-25">
                <a:latin typeface="Calibri"/>
                <a:cs typeface="Calibri"/>
              </a:rPr>
              <a:t>01</a:t>
            </a:r>
            <a:endParaRPr sz="1000">
              <a:latin typeface="Calibri"/>
              <a:cs typeface="Calibri"/>
            </a:endParaRPr>
          </a:p>
          <a:p>
            <a:pPr algn="r" marR="6985">
              <a:lnSpc>
                <a:spcPts val="1195"/>
              </a:lnSpc>
            </a:pPr>
            <a:r>
              <a:rPr dirty="0" sz="1000">
                <a:latin typeface="Calibri"/>
                <a:cs typeface="Calibri"/>
              </a:rPr>
              <a:t>Singapore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119244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6416" y="1391665"/>
            <a:ext cx="5769610" cy="18415"/>
          </a:xfrm>
          <a:custGeom>
            <a:avLst/>
            <a:gdLst/>
            <a:ahLst/>
            <a:cxnLst/>
            <a:rect l="l" t="t" r="r" b="b"/>
            <a:pathLst>
              <a:path w="5769609" h="18415">
                <a:moveTo>
                  <a:pt x="5769229" y="0"/>
                </a:moveTo>
                <a:lnTo>
                  <a:pt x="0" y="0"/>
                </a:lnTo>
                <a:lnTo>
                  <a:pt x="0" y="18288"/>
                </a:lnTo>
                <a:lnTo>
                  <a:pt x="5769229" y="18288"/>
                </a:lnTo>
                <a:lnTo>
                  <a:pt x="57692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32815" y="9958717"/>
            <a:ext cx="6170295" cy="320040"/>
          </a:xfrm>
          <a:custGeom>
            <a:avLst/>
            <a:gdLst/>
            <a:ahLst/>
            <a:cxnLst/>
            <a:rect l="l" t="t" r="r" b="b"/>
            <a:pathLst>
              <a:path w="6170295" h="320040">
                <a:moveTo>
                  <a:pt x="6170295" y="0"/>
                </a:moveTo>
                <a:lnTo>
                  <a:pt x="5713082" y="0"/>
                </a:lnTo>
                <a:lnTo>
                  <a:pt x="5713082" y="1892"/>
                </a:lnTo>
                <a:lnTo>
                  <a:pt x="0" y="1892"/>
                </a:lnTo>
                <a:lnTo>
                  <a:pt x="0" y="20307"/>
                </a:lnTo>
                <a:lnTo>
                  <a:pt x="5713082" y="20307"/>
                </a:lnTo>
                <a:lnTo>
                  <a:pt x="5713082" y="320027"/>
                </a:lnTo>
                <a:lnTo>
                  <a:pt x="6170295" y="320027"/>
                </a:lnTo>
                <a:lnTo>
                  <a:pt x="6170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842772" y="1582165"/>
          <a:ext cx="5953125" cy="801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7485"/>
                <a:gridCol w="220979"/>
                <a:gridCol w="1245235"/>
                <a:gridCol w="104775"/>
                <a:gridCol w="1362075"/>
                <a:gridCol w="76835"/>
                <a:gridCol w="1389380"/>
              </a:tblGrid>
              <a:tr h="2132330">
                <a:tc gridSpan="7"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u="sng" sz="100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u="sng" sz="1000" spc="-4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Application: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919"/>
                        </a:spcBef>
                        <a:buAutoNum type="arabicPeriod"/>
                        <a:tabLst>
                          <a:tab pos="297180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Read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descriptions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category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below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check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class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you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requesting.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97180" marR="509270" indent="-228600">
                        <a:lnSpc>
                          <a:spcPct val="102000"/>
                        </a:lnSpc>
                        <a:buAutoNum type="arabicPeriod"/>
                        <a:tabLst>
                          <a:tab pos="297180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Please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provide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copies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Master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Science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(SHE)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Degree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scroll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Highest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Related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Academic Qualifications.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95275" marR="175895" indent="-226695">
                        <a:lnSpc>
                          <a:spcPct val="101499"/>
                        </a:lnSpc>
                        <a:spcBef>
                          <a:spcPts val="10"/>
                        </a:spcBef>
                        <a:buAutoNum type="arabicPeriod"/>
                        <a:tabLst>
                          <a:tab pos="297180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Sign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submit the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completed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form via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email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alumni.she.society@u.nus.edu</a:t>
                      </a:r>
                      <a:r>
                        <a:rPr dirty="0" u="none" sz="1000" spc="10">
                          <a:solidFill>
                            <a:srgbClr val="0462C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u="none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mail</a:t>
                      </a:r>
                      <a:r>
                        <a:rPr dirty="0" u="none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u="none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u="none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Alumni </a:t>
                      </a:r>
                      <a:r>
                        <a:rPr dirty="0" u="none" sz="1000" spc="-25">
                          <a:latin typeface="Calibri"/>
                          <a:cs typeface="Calibri"/>
                        </a:rPr>
                        <a:t>SHE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 	Society,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c/o</a:t>
                      </a:r>
                      <a:r>
                        <a:rPr dirty="0" u="none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Relations,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National</a:t>
                      </a:r>
                      <a:r>
                        <a:rPr dirty="0" u="none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dirty="0" u="none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u="none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 spc="-10">
                          <a:latin typeface="Calibri"/>
                          <a:cs typeface="Calibri"/>
                        </a:rPr>
                        <a:t>Singapore,</a:t>
                      </a:r>
                      <a:r>
                        <a:rPr dirty="0" u="none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Shaw</a:t>
                      </a:r>
                      <a:r>
                        <a:rPr dirty="0" u="none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Foundation</a:t>
                      </a:r>
                      <a:r>
                        <a:rPr dirty="0" u="none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House,</a:t>
                      </a:r>
                      <a:r>
                        <a:rPr dirty="0" u="none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 spc="-25">
                          <a:latin typeface="Calibri"/>
                          <a:cs typeface="Calibri"/>
                        </a:rPr>
                        <a:t>11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 	Kent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Ridge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Drive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 spc="-10">
                          <a:latin typeface="Calibri"/>
                          <a:cs typeface="Calibri"/>
                        </a:rPr>
                        <a:t>#05-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01,</a:t>
                      </a:r>
                      <a:r>
                        <a:rPr dirty="0" u="none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>
                          <a:latin typeface="Calibri"/>
                          <a:cs typeface="Calibri"/>
                        </a:rPr>
                        <a:t>Singapore</a:t>
                      </a:r>
                      <a:r>
                        <a:rPr dirty="0" u="none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none" sz="1000" spc="-10">
                          <a:latin typeface="Calibri"/>
                          <a:cs typeface="Calibri"/>
                        </a:rPr>
                        <a:t>119244.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95275" indent="-22669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rabicPeriod"/>
                        <a:tabLst>
                          <a:tab pos="295275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Annual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Subscription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Fee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made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after membership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approved.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95275" marR="259715" indent="-226695">
                        <a:lnSpc>
                          <a:spcPts val="1220"/>
                        </a:lnSpc>
                        <a:spcBef>
                          <a:spcPts val="40"/>
                        </a:spcBef>
                        <a:buAutoNum type="arabicPeriod"/>
                        <a:tabLst>
                          <a:tab pos="297180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given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treated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private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confidential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under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Protection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Act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	(PDPA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2012).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just" marL="295275" indent="-226695">
                        <a:lnSpc>
                          <a:spcPts val="1185"/>
                        </a:lnSpc>
                        <a:buAutoNum type="arabicPeriod"/>
                        <a:tabLst>
                          <a:tab pos="295275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questions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feedback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membership-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related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matters,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email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>
                          <a:solidFill>
                            <a:srgbClr val="0462C1"/>
                          </a:solidFill>
                          <a:uFill>
                            <a:solidFill>
                              <a:srgbClr val="04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alumni.she.society@u.nus.edu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1940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sz="1000" spc="-6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CATEGORIES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241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15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Check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Category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Requested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150"/>
                        </a:lnSpc>
                      </a:pPr>
                      <a:r>
                        <a:rPr dirty="0" sz="1000">
                          <a:latin typeface="Wingdings"/>
                          <a:cs typeface="Wingdings"/>
                        </a:rPr>
                        <a:t>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50"/>
                        </a:lnSpc>
                      </a:pPr>
                      <a:r>
                        <a:rPr dirty="0" sz="1000">
                          <a:latin typeface="Wingdings"/>
                          <a:cs typeface="Wingdings"/>
                        </a:rPr>
                        <a:t></a:t>
                      </a:r>
                      <a:r>
                        <a:rPr dirty="0" sz="10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Associate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50"/>
                        </a:lnSpc>
                      </a:pPr>
                      <a:r>
                        <a:rPr dirty="0" sz="1000">
                          <a:latin typeface="Wingdings"/>
                          <a:cs typeface="Wingdings"/>
                        </a:rPr>
                        <a:t>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Student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9600">
                <a:tc gridSpan="2"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Persons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possess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Master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Science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(Safety,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Health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Environment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203835">
                        <a:lnSpc>
                          <a:spcPct val="108000"/>
                        </a:lnSpc>
                        <a:spcBef>
                          <a:spcPts val="2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Technology)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National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Singapore.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Annual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Subscription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Fee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S$80.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09600">
                <a:tc gridSpan="2"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Associate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Members*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Persons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possess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recognized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degree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related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safety,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54305">
                        <a:lnSpc>
                          <a:spcPct val="109000"/>
                        </a:lnSpc>
                        <a:spcBef>
                          <a:spcPts val="1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health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environment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persons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equivalent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academic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standing.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Annual Subscription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Fee of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S$40.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09600">
                <a:tc gridSpan="2"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Student</a:t>
                      </a:r>
                      <a:r>
                        <a:rPr dirty="0" sz="1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Members*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Persons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pursuing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recognized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degree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discipline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related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safety,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92075">
                        <a:lnSpc>
                          <a:spcPct val="109000"/>
                        </a:lnSpc>
                        <a:spcBef>
                          <a:spcPts val="1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health,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environment,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 persons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equivalent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academic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standing.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Annual Subscription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Fee of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S$20.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3690">
                <a:tc gridSpan="7">
                  <a:txBody>
                    <a:bodyPr/>
                    <a:lstStyle/>
                    <a:p>
                      <a:pPr marL="68580" marR="106680">
                        <a:lnSpc>
                          <a:spcPts val="122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*Associate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Student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serve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on appointed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committees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entitled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discounts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may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vote,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hold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office,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represent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themselves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Society.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0035">
                <a:tc gridSpan="7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10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PARTICULARS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2415">
                <a:tc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Name: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5590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Birth: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Nationality: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1959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Gender: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Graduation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Year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MSc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(SHE):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5590">
                <a:tc rowSpan="2"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Mailing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Address: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Phone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(Mobile):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114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Email: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1940">
                <a:tc gridSpan="7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EMPLOYMENT</a:t>
                      </a:r>
                      <a:r>
                        <a:rPr dirty="0" sz="10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INFORMATION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1145">
                <a:tc>
                  <a:txBody>
                    <a:bodyPr/>
                    <a:lstStyle/>
                    <a:p>
                      <a:pPr marL="68580">
                        <a:lnSpc>
                          <a:spcPts val="115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Current</a:t>
                      </a:r>
                      <a:r>
                        <a:rPr dirty="0" sz="1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Employer: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5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Current</a:t>
                      </a:r>
                      <a:r>
                        <a:rPr dirty="0" sz="1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Designation: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5590">
                <a:tc rowSpan="2"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Company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Address: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Phone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(Office):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3784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Email: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1</a:t>
            </a:fld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80230" y="432308"/>
            <a:ext cx="2780030" cy="95376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NUS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Alumni</a:t>
            </a:r>
            <a:r>
              <a:rPr dirty="0" sz="1000" spc="-15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Safety,</a:t>
            </a:r>
            <a:r>
              <a:rPr dirty="0" sz="1000" spc="-20" b="1">
                <a:latin typeface="Calibri"/>
                <a:cs typeface="Calibri"/>
              </a:rPr>
              <a:t> </a:t>
            </a:r>
            <a:r>
              <a:rPr dirty="0" sz="1000" b="1">
                <a:latin typeface="Calibri"/>
                <a:cs typeface="Calibri"/>
              </a:rPr>
              <a:t>Health and</a:t>
            </a:r>
            <a:r>
              <a:rPr dirty="0" sz="1000" spc="-10" b="1">
                <a:latin typeface="Calibri"/>
                <a:cs typeface="Calibri"/>
              </a:rPr>
              <a:t> Environment</a:t>
            </a:r>
            <a:r>
              <a:rPr dirty="0" sz="1000" spc="-5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Society</a:t>
            </a:r>
            <a:endParaRPr sz="1000">
              <a:latin typeface="Calibri"/>
              <a:cs typeface="Calibri"/>
            </a:endParaRPr>
          </a:p>
          <a:p>
            <a:pPr algn="r" marL="1099185" marR="5080" indent="345440">
              <a:lnSpc>
                <a:spcPts val="1220"/>
              </a:lnSpc>
              <a:spcBef>
                <a:spcPts val="35"/>
              </a:spcBef>
            </a:pPr>
            <a:r>
              <a:rPr dirty="0" sz="1000">
                <a:latin typeface="Calibri"/>
                <a:cs typeface="Calibri"/>
              </a:rPr>
              <a:t>c/o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NUS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Alumni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Relations </a:t>
            </a:r>
            <a:r>
              <a:rPr dirty="0" sz="1000">
                <a:latin typeface="Calibri"/>
                <a:cs typeface="Calibri"/>
              </a:rPr>
              <a:t>National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University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Singapore </a:t>
            </a:r>
            <a:r>
              <a:rPr dirty="0" sz="1000">
                <a:latin typeface="Calibri"/>
                <a:cs typeface="Calibri"/>
              </a:rPr>
              <a:t>Shaw</a:t>
            </a:r>
            <a:r>
              <a:rPr dirty="0" sz="1000" spc="-3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Foundation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Alumni</a:t>
            </a:r>
            <a:r>
              <a:rPr dirty="0" sz="1000" spc="-3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House </a:t>
            </a:r>
            <a:r>
              <a:rPr dirty="0" sz="1000">
                <a:latin typeface="Calibri"/>
                <a:cs typeface="Calibri"/>
              </a:rPr>
              <a:t>11</a:t>
            </a:r>
            <a:r>
              <a:rPr dirty="0" sz="1000" spc="-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Kent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Ridge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Drive</a:t>
            </a:r>
            <a:r>
              <a:rPr dirty="0" sz="1000" spc="-2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#05-</a:t>
            </a:r>
            <a:r>
              <a:rPr dirty="0" sz="1000" spc="-25">
                <a:latin typeface="Calibri"/>
                <a:cs typeface="Calibri"/>
              </a:rPr>
              <a:t>01</a:t>
            </a:r>
            <a:endParaRPr sz="1000">
              <a:latin typeface="Calibri"/>
              <a:cs typeface="Calibri"/>
            </a:endParaRPr>
          </a:p>
          <a:p>
            <a:pPr algn="r" marR="6985">
              <a:lnSpc>
                <a:spcPts val="1195"/>
              </a:lnSpc>
            </a:pPr>
            <a:r>
              <a:rPr dirty="0" sz="1000">
                <a:latin typeface="Calibri"/>
                <a:cs typeface="Calibri"/>
              </a:rPr>
              <a:t>Singapore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119244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896416" y="1391665"/>
            <a:ext cx="5769610" cy="18415"/>
          </a:xfrm>
          <a:custGeom>
            <a:avLst/>
            <a:gdLst/>
            <a:ahLst/>
            <a:cxnLst/>
            <a:rect l="l" t="t" r="r" b="b"/>
            <a:pathLst>
              <a:path w="5769609" h="18415">
                <a:moveTo>
                  <a:pt x="5769229" y="0"/>
                </a:moveTo>
                <a:lnTo>
                  <a:pt x="0" y="0"/>
                </a:lnTo>
                <a:lnTo>
                  <a:pt x="0" y="18288"/>
                </a:lnTo>
                <a:lnTo>
                  <a:pt x="5769229" y="18288"/>
                </a:lnTo>
                <a:lnTo>
                  <a:pt x="57692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932815" y="9958717"/>
            <a:ext cx="6170295" cy="320040"/>
          </a:xfrm>
          <a:custGeom>
            <a:avLst/>
            <a:gdLst/>
            <a:ahLst/>
            <a:cxnLst/>
            <a:rect l="l" t="t" r="r" b="b"/>
            <a:pathLst>
              <a:path w="6170295" h="320040">
                <a:moveTo>
                  <a:pt x="6170295" y="0"/>
                </a:moveTo>
                <a:lnTo>
                  <a:pt x="5713082" y="0"/>
                </a:lnTo>
                <a:lnTo>
                  <a:pt x="5713082" y="1892"/>
                </a:lnTo>
                <a:lnTo>
                  <a:pt x="0" y="1892"/>
                </a:lnTo>
                <a:lnTo>
                  <a:pt x="0" y="20307"/>
                </a:lnTo>
                <a:lnTo>
                  <a:pt x="5713082" y="20307"/>
                </a:lnTo>
                <a:lnTo>
                  <a:pt x="5713082" y="320027"/>
                </a:lnTo>
                <a:lnTo>
                  <a:pt x="6170295" y="320027"/>
                </a:lnTo>
                <a:lnTo>
                  <a:pt x="6170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842772" y="1579117"/>
          <a:ext cx="5953125" cy="7653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7485"/>
                <a:gridCol w="1466215"/>
                <a:gridCol w="1467485"/>
                <a:gridCol w="1467485"/>
              </a:tblGrid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ACADEMIC</a:t>
                      </a:r>
                      <a:r>
                        <a:rPr dirty="0" sz="1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BACKGROUND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11785">
                <a:tc>
                  <a:txBody>
                    <a:bodyPr/>
                    <a:lstStyle/>
                    <a:p>
                      <a:pPr marL="173355">
                        <a:lnSpc>
                          <a:spcPts val="116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College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University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0" b="1">
                          <a:latin typeface="Calibri"/>
                          <a:cs typeface="Calibri"/>
                        </a:rPr>
                        <a:t>/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93675">
                        <a:lnSpc>
                          <a:spcPts val="1190"/>
                        </a:lnSpc>
                        <a:spcBef>
                          <a:spcPts val="10"/>
                        </a:spcBef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Institution</a:t>
                      </a:r>
                      <a:r>
                        <a:rPr dirty="0" sz="10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Attended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Qualifications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5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(Year)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(Year)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WORK</a:t>
                      </a:r>
                      <a:r>
                        <a:rPr dirty="0" sz="10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EXPERIENCE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1145">
                <a:tc>
                  <a:txBody>
                    <a:bodyPr/>
                    <a:lstStyle/>
                    <a:p>
                      <a:pPr marL="243840">
                        <a:lnSpc>
                          <a:spcPts val="115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Company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Designation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ts val="115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(Year)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(Year)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5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1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DECLARATION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36165">
                <a:tc gridSpan="4">
                  <a:txBody>
                    <a:bodyPr/>
                    <a:lstStyle/>
                    <a:p>
                      <a:pPr marL="68580">
                        <a:lnSpc>
                          <a:spcPts val="116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wish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apply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admission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Associate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Student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Safety,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Health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Environment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Society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confirm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that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given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above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true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correct.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32080">
                        <a:lnSpc>
                          <a:spcPct val="109500"/>
                        </a:lnSpc>
                        <a:spcBef>
                          <a:spcPts val="113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undertake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abide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Code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Ethics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Society,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they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now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exist,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hereafter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amended,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so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long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remain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Society.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accept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binding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decision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Council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Society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matters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dealt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them</a:t>
                      </a:r>
                      <a:r>
                        <a:rPr dirty="0" sz="1000" spc="5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accordance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Constitution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Code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Ethics.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agree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contactable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SHE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Society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matters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via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email,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phone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fax.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dirty="0" u="sng" sz="1000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u="sng" sz="1000" spc="-35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u="sng" sz="1000" spc="-30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sng" sz="1000" spc="-10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Notice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119380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dirty="0" sz="1000" i="1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registering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applying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Associate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Student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Members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Alumni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Safety,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Health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Environment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Society,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hereby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accept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Terms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Conditions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consent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society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NUS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 collecting,</a:t>
                      </a:r>
                      <a:r>
                        <a:rPr dirty="0" sz="1000" spc="-3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using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and/or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disclosing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my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data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third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parties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(including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any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third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party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located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outside</a:t>
                      </a:r>
                      <a:r>
                        <a:rPr dirty="0" sz="1000" spc="5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Singapore)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purpose</a:t>
                      </a:r>
                      <a:r>
                        <a:rPr dirty="0" sz="1000" spc="-2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updating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my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particulars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society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 i="1">
                          <a:latin typeface="Calibri"/>
                          <a:cs typeface="Calibri"/>
                        </a:rPr>
                        <a:t>NUS.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40385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Signature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Applicant: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Date: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1940">
                <a:tc gridSpan="4">
                  <a:txBody>
                    <a:bodyPr/>
                    <a:lstStyle/>
                    <a:p>
                      <a:pPr algn="ctr">
                        <a:lnSpc>
                          <a:spcPts val="1195"/>
                        </a:lnSpc>
                      </a:pP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COUNCIL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09625">
                <a:tc>
                  <a:txBody>
                    <a:bodyPr/>
                    <a:lstStyle/>
                    <a:p>
                      <a:pPr marL="68580">
                        <a:lnSpc>
                          <a:spcPts val="115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Application</a:t>
                      </a:r>
                      <a:r>
                        <a:rPr dirty="0" sz="10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Status: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0" indent="-140970">
                        <a:lnSpc>
                          <a:spcPts val="1150"/>
                        </a:lnSpc>
                        <a:buFont typeface="Wingdings"/>
                        <a:buChar char=""/>
                        <a:tabLst>
                          <a:tab pos="209550" algn="l"/>
                        </a:tabLst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Approved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9550" indent="-140970">
                        <a:lnSpc>
                          <a:spcPct val="100000"/>
                        </a:lnSpc>
                        <a:spcBef>
                          <a:spcPts val="910"/>
                        </a:spcBef>
                        <a:buFont typeface="Wingdings"/>
                        <a:buChar char=""/>
                        <a:tabLst>
                          <a:tab pos="209550" algn="l"/>
                        </a:tabLst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Rejected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50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Membership</a:t>
                      </a:r>
                      <a:r>
                        <a:rPr dirty="0" sz="1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Category: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 indent="-140970">
                        <a:lnSpc>
                          <a:spcPts val="1150"/>
                        </a:lnSpc>
                        <a:buFont typeface="Wingdings"/>
                        <a:buChar char=""/>
                        <a:tabLst>
                          <a:tab pos="208915" algn="l"/>
                        </a:tabLst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8915" indent="-140970">
                        <a:lnSpc>
                          <a:spcPct val="100000"/>
                        </a:lnSpc>
                        <a:spcBef>
                          <a:spcPts val="910"/>
                        </a:spcBef>
                        <a:buFont typeface="Wingdings"/>
                        <a:buChar char=""/>
                        <a:tabLst>
                          <a:tab pos="208915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Associate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8915" indent="-140970">
                        <a:lnSpc>
                          <a:spcPct val="100000"/>
                        </a:lnSpc>
                        <a:spcBef>
                          <a:spcPts val="925"/>
                        </a:spcBef>
                        <a:buFont typeface="Wingdings"/>
                        <a:buChar char=""/>
                        <a:tabLst>
                          <a:tab pos="208915" algn="l"/>
                        </a:tabLst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Student</a:t>
                      </a:r>
                      <a:r>
                        <a:rPr dirty="0" sz="10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Members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0870">
                <a:tc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Signature</a:t>
                      </a:r>
                      <a:r>
                        <a:rPr dirty="0" sz="1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President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0">
                          <a:latin typeface="Calibri"/>
                          <a:cs typeface="Calibri"/>
                        </a:rPr>
                        <a:t>/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68580" marR="293370">
                        <a:lnSpc>
                          <a:spcPct val="109000"/>
                        </a:lnSpc>
                        <a:spcBef>
                          <a:spcPts val="10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Vice-President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Hon.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Secretary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Date: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190"/>
              </a:lnSpc>
            </a:pPr>
            <a:fld id="{81D60167-4931-47E6-BA6A-407CBD079E47}" type="slidenum">
              <a:rPr dirty="0" spc="-50"/>
              <a:t>1</a:t>
            </a:fld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45"/>
              </a:lnSpc>
            </a:pPr>
            <a:r>
              <a:rPr dirty="0"/>
              <a:t>January</a:t>
            </a:r>
            <a:r>
              <a:rPr dirty="0" spc="-10"/>
              <a:t> 2021.</a:t>
            </a:r>
            <a:r>
              <a:rPr dirty="0" spc="-15"/>
              <a:t> </a:t>
            </a:r>
            <a:r>
              <a:rPr dirty="0"/>
              <a:t>Rev</a:t>
            </a:r>
            <a:r>
              <a:rPr dirty="0" spc="-10"/>
              <a:t> </a:t>
            </a:r>
            <a:r>
              <a:rPr dirty="0" spc="-25"/>
              <a:t>0.2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Chong, Lee Mei SEPL-SHY/SG</dc:creator>
  <dcterms:created xsi:type="dcterms:W3CDTF">2025-05-06T02:08:16Z</dcterms:created>
  <dcterms:modified xsi:type="dcterms:W3CDTF">2025-05-06T02:08:16Z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2021-02-09T00:00:00Z</vt:filetime>
  </property>
  <property fmtid="{D5CDD505-2E9C-101B-9397-08002B2CF9AE}" pid="3" name="Creator">
    <vt:lpwstr>Microsoft® Word for Office 365</vt:lpwstr>
  </property>
  <property fmtid="{D5CDD505-2E9C-101B-9397-08002B2CF9AE}" pid="4" name="LastSaved">
    <vt:filetime>2025-05-06T00:00:00Z</vt:filetime>
  </property>
  <property fmtid="{D5CDD505-2E9C-101B-9397-08002B2CF9AE}" pid="5" name="Producer">
    <vt:lpwstr>Microsoft® Word for Office 365</vt:lpwstr>
  </property>
</Properties>
</file>